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498E"/>
    <a:srgbClr val="536091"/>
    <a:srgbClr val="EDF2F8"/>
    <a:srgbClr val="FFFFFF"/>
    <a:srgbClr val="EEF3F9"/>
    <a:srgbClr val="014F9B"/>
    <a:srgbClr val="EAEFF5"/>
    <a:srgbClr val="E9ECF3"/>
    <a:srgbClr val="DFECF7"/>
    <a:srgbClr val="DDE9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81" d="100"/>
          <a:sy n="81" d="100"/>
        </p:scale>
        <p:origin x="69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5335F82-C30B-4839-94EB-33DF9FEE904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G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1A85317-20D2-4CCD-BBCA-C690E7DEB49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4606FA-1927-4DF9-9D42-615E4C9C7E8D}" type="datetime1">
              <a:rPr lang="ru-KG" smtClean="0"/>
              <a:t>06/29/2026</a:t>
            </a:fld>
            <a:endParaRPr lang="ru-KG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5AA0B95-2056-4D57-BCCD-448AE18A961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G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B2925A-BD71-4995-8901-565FA688059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94F8E-58C4-4CA1-8BA1-1CE86AC01ABD}" type="slidenum">
              <a:rPr lang="ru-KG" smtClean="0"/>
              <a:t>‹#›</a:t>
            </a:fld>
            <a:endParaRPr lang="ru-KG"/>
          </a:p>
        </p:txBody>
      </p:sp>
    </p:spTree>
    <p:extLst>
      <p:ext uri="{BB962C8B-B14F-4D97-AF65-F5344CB8AC3E}">
        <p14:creationId xmlns:p14="http://schemas.microsoft.com/office/powerpoint/2010/main" val="3362271825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G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2ED13-2671-4287-A6A8-9AEED4264A00}" type="datetime1">
              <a:rPr lang="ru-KG" smtClean="0"/>
              <a:t>06/29/2026</a:t>
            </a:fld>
            <a:endParaRPr lang="ru-KG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G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G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G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827FD2-B138-47D6-8C4E-7D0220D136B7}" type="slidenum">
              <a:rPr lang="ru-KG" smtClean="0"/>
              <a:t>‹#›</a:t>
            </a:fld>
            <a:endParaRPr lang="ru-KG"/>
          </a:p>
        </p:txBody>
      </p:sp>
    </p:spTree>
    <p:extLst>
      <p:ext uri="{BB962C8B-B14F-4D97-AF65-F5344CB8AC3E}">
        <p14:creationId xmlns:p14="http://schemas.microsoft.com/office/powerpoint/2010/main" val="2011267037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AA174C4B-FFED-466F-9926-C421F200DBD4}"/>
              </a:ext>
            </a:extLst>
          </p:cNvPr>
          <p:cNvSpPr/>
          <p:nvPr/>
        </p:nvSpPr>
        <p:spPr>
          <a:xfrm>
            <a:off x="14833600" y="8686800"/>
            <a:ext cx="1295400" cy="381000"/>
          </a:xfrm>
          <a:prstGeom prst="roundRect">
            <a:avLst/>
          </a:prstGeom>
          <a:solidFill>
            <a:srgbClr val="22326D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G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F701E415-36EA-48C4-A031-69FFE24CCA12}"/>
              </a:ext>
            </a:extLst>
          </p:cNvPr>
          <p:cNvSpPr/>
          <p:nvPr/>
        </p:nvSpPr>
        <p:spPr>
          <a:xfrm>
            <a:off x="14833600" y="8763000"/>
            <a:ext cx="1422400" cy="228600"/>
          </a:xfrm>
          <a:prstGeom prst="roundRect">
            <a:avLst/>
          </a:prstGeom>
          <a:solidFill>
            <a:srgbClr val="EDF2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G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B13CD99-6FF0-4409-92E6-ACACC737AA09}"/>
              </a:ext>
            </a:extLst>
          </p:cNvPr>
          <p:cNvSpPr/>
          <p:nvPr/>
        </p:nvSpPr>
        <p:spPr>
          <a:xfrm>
            <a:off x="14833600" y="8686800"/>
            <a:ext cx="1422400" cy="304800"/>
          </a:xfrm>
          <a:prstGeom prst="roundRect">
            <a:avLst/>
          </a:prstGeom>
          <a:solidFill>
            <a:srgbClr val="3649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G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59F3BC3-9585-4550-ADA8-D9E5E06DF2AD}"/>
              </a:ext>
            </a:extLst>
          </p:cNvPr>
          <p:cNvSpPr/>
          <p:nvPr/>
        </p:nvSpPr>
        <p:spPr>
          <a:xfrm>
            <a:off x="14909800" y="8686800"/>
            <a:ext cx="1295400" cy="381000"/>
          </a:xfrm>
          <a:prstGeom prst="roundRect">
            <a:avLst/>
          </a:prstGeom>
          <a:solidFill>
            <a:srgbClr val="8794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G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F5C46149-B5A9-40E9-AE6F-4161DE5AC6EF}"/>
              </a:ext>
            </a:extLst>
          </p:cNvPr>
          <p:cNvSpPr/>
          <p:nvPr/>
        </p:nvSpPr>
        <p:spPr>
          <a:xfrm>
            <a:off x="14986000" y="8763000"/>
            <a:ext cx="1219200" cy="228600"/>
          </a:xfrm>
          <a:prstGeom prst="roundRect">
            <a:avLst/>
          </a:prstGeom>
          <a:solidFill>
            <a:srgbClr val="EEF3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G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52B86945-F54B-4C1E-854E-B6436F2772B7}"/>
              </a:ext>
            </a:extLst>
          </p:cNvPr>
          <p:cNvSpPr/>
          <p:nvPr/>
        </p:nvSpPr>
        <p:spPr>
          <a:xfrm>
            <a:off x="14986000" y="8839200"/>
            <a:ext cx="1143000" cy="152400"/>
          </a:xfrm>
          <a:prstGeom prst="roundRect">
            <a:avLst/>
          </a:prstGeom>
          <a:solidFill>
            <a:srgbClr val="DFE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G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A4ACBDFC-9A37-4E2F-A074-B8A10BD18EFB}"/>
              </a:ext>
            </a:extLst>
          </p:cNvPr>
          <p:cNvSpPr/>
          <p:nvPr/>
        </p:nvSpPr>
        <p:spPr>
          <a:xfrm>
            <a:off x="14986000" y="8839200"/>
            <a:ext cx="1270000" cy="152400"/>
          </a:xfrm>
          <a:prstGeom prst="roundRect">
            <a:avLst/>
          </a:prstGeom>
          <a:solidFill>
            <a:srgbClr val="E9EC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G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562B9506-E1EB-4191-A072-CDDCE32D04C9}"/>
              </a:ext>
            </a:extLst>
          </p:cNvPr>
          <p:cNvSpPr/>
          <p:nvPr/>
        </p:nvSpPr>
        <p:spPr>
          <a:xfrm>
            <a:off x="14986000" y="8763000"/>
            <a:ext cx="1143000" cy="342900"/>
          </a:xfrm>
          <a:prstGeom prst="roundRect">
            <a:avLst/>
          </a:prstGeom>
          <a:solidFill>
            <a:srgbClr val="EA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G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FE117C39-7DA4-4E86-B5BD-4F955F688E7D}"/>
              </a:ext>
            </a:extLst>
          </p:cNvPr>
          <p:cNvSpPr/>
          <p:nvPr/>
        </p:nvSpPr>
        <p:spPr>
          <a:xfrm>
            <a:off x="14909800" y="8763000"/>
            <a:ext cx="1346200" cy="228600"/>
          </a:xfrm>
          <a:prstGeom prst="roundRect">
            <a:avLst/>
          </a:prstGeom>
          <a:solidFill>
            <a:srgbClr val="014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G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E64EF0D6-678D-4157-BB97-06239A850402}"/>
              </a:ext>
            </a:extLst>
          </p:cNvPr>
          <p:cNvSpPr/>
          <p:nvPr/>
        </p:nvSpPr>
        <p:spPr>
          <a:xfrm>
            <a:off x="14986000" y="8763000"/>
            <a:ext cx="1270000" cy="342900"/>
          </a:xfrm>
          <a:prstGeom prst="roundRect">
            <a:avLst/>
          </a:prstGeom>
          <a:solidFill>
            <a:srgbClr val="EEF3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G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76891"/>
          <a:stretch/>
        </p:blipFill>
        <p:spPr>
          <a:xfrm>
            <a:off x="0" y="38100"/>
            <a:ext cx="16256000" cy="20955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DB7F0893-730C-40E1-91B0-1784177219BC}"/>
              </a:ext>
            </a:extLst>
          </p:cNvPr>
          <p:cNvSpPr/>
          <p:nvPr/>
        </p:nvSpPr>
        <p:spPr>
          <a:xfrm>
            <a:off x="14833600" y="8763000"/>
            <a:ext cx="1295400" cy="3429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G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94058A88-BF08-4887-86FB-19EF6EAF99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935889"/>
              </p:ext>
            </p:extLst>
          </p:nvPr>
        </p:nvGraphicFramePr>
        <p:xfrm>
          <a:off x="279400" y="2286000"/>
          <a:ext cx="15468599" cy="58674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5974">
                  <a:extLst>
                    <a:ext uri="{9D8B030D-6E8A-4147-A177-3AD203B41FA5}">
                      <a16:colId xmlns:a16="http://schemas.microsoft.com/office/drawing/2014/main" val="1064511622"/>
                    </a:ext>
                  </a:extLst>
                </a:gridCol>
                <a:gridCol w="6476221">
                  <a:extLst>
                    <a:ext uri="{9D8B030D-6E8A-4147-A177-3AD203B41FA5}">
                      <a16:colId xmlns:a16="http://schemas.microsoft.com/office/drawing/2014/main" val="3121993676"/>
                    </a:ext>
                  </a:extLst>
                </a:gridCol>
                <a:gridCol w="4956404">
                  <a:extLst>
                    <a:ext uri="{9D8B030D-6E8A-4147-A177-3AD203B41FA5}">
                      <a16:colId xmlns:a16="http://schemas.microsoft.com/office/drawing/2014/main" val="834807966"/>
                    </a:ext>
                  </a:extLst>
                </a:gridCol>
              </a:tblGrid>
              <a:tr h="6776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Показатель </a:t>
                      </a:r>
                      <a:endParaRPr lang="ru-KG" sz="2000">
                        <a:effectLst/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База 2025</a:t>
                      </a:r>
                      <a:endParaRPr lang="ru-KG" sz="2000">
                        <a:effectLst/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Цель 2030</a:t>
                      </a:r>
                      <a:endParaRPr lang="ru-KG" sz="2000">
                        <a:effectLst/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2470542"/>
                  </a:ext>
                </a:extLst>
              </a:tr>
              <a:tr h="814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Обновление рабочих программ</a:t>
                      </a:r>
                      <a:endParaRPr lang="ru-KG" sz="2000">
                        <a:effectLst/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80%</a:t>
                      </a:r>
                      <a:endParaRPr lang="ru-KG" sz="2000">
                        <a:effectLst/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100%</a:t>
                      </a:r>
                      <a:endParaRPr lang="ru-KG" sz="2000">
                        <a:effectLst/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0200978"/>
                  </a:ext>
                </a:extLst>
              </a:tr>
              <a:tr h="11360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Повышение квалификации преподавателей</a:t>
                      </a:r>
                      <a:endParaRPr lang="ru-KG" sz="2000">
                        <a:effectLst/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20%</a:t>
                      </a:r>
                      <a:endParaRPr lang="ru-KG" sz="2000">
                        <a:effectLst/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100%</a:t>
                      </a:r>
                      <a:endParaRPr lang="ru-KG" sz="2000">
                        <a:effectLst/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5964195"/>
                  </a:ext>
                </a:extLst>
              </a:tr>
              <a:tr h="808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Электронные учебные курсы</a:t>
                      </a:r>
                      <a:endParaRPr lang="ru-KG" sz="2000">
                        <a:effectLst/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0</a:t>
                      </a:r>
                      <a:endParaRPr lang="ru-KG" sz="2000">
                        <a:effectLst/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80%</a:t>
                      </a:r>
                      <a:endParaRPr lang="ru-KG" sz="2000">
                        <a:effectLst/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1989006"/>
                  </a:ext>
                </a:extLst>
              </a:tr>
              <a:tr h="814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Участие студентов в конференциях</a:t>
                      </a:r>
                      <a:endParaRPr lang="ru-KG" sz="2000">
                        <a:effectLst/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0</a:t>
                      </a:r>
                      <a:endParaRPr lang="ru-KG" sz="2000">
                        <a:effectLst/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50%</a:t>
                      </a:r>
                      <a:endParaRPr lang="ru-KG" sz="2000">
                        <a:effectLst/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7683609"/>
                  </a:ext>
                </a:extLst>
              </a:tr>
              <a:tr h="808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Международные проекты</a:t>
                      </a:r>
                      <a:endParaRPr lang="ru-KG" sz="2000">
                        <a:effectLst/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0</a:t>
                      </a:r>
                      <a:endParaRPr lang="ru-KG" sz="2000">
                        <a:effectLst/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3</a:t>
                      </a:r>
                      <a:endParaRPr lang="ru-KG" sz="2000">
                        <a:effectLst/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9380825"/>
                  </a:ext>
                </a:extLst>
              </a:tr>
              <a:tr h="808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Спортивные мероприятия</a:t>
                      </a:r>
                      <a:endParaRPr lang="ru-KG" sz="2000">
                        <a:effectLst/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10</a:t>
                      </a:r>
                      <a:endParaRPr lang="ru-KG" sz="2000">
                        <a:effectLst/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15+</a:t>
                      </a:r>
                      <a:endParaRPr lang="ru-KG" sz="2000" dirty="0">
                        <a:effectLst/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033595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431C89B-DBB2-4B05-8D68-A1AB375DD730}"/>
              </a:ext>
            </a:extLst>
          </p:cNvPr>
          <p:cNvSpPr txBox="1"/>
          <p:nvPr/>
        </p:nvSpPr>
        <p:spPr>
          <a:xfrm>
            <a:off x="1193800" y="8394377"/>
            <a:ext cx="134112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Отметка: Выполнение учебной нагрузки сохраняется на эталонном уровне (100%)</a:t>
            </a:r>
            <a:endParaRPr lang="ru-KG" sz="18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53</Words>
  <Application>Microsoft Office PowerPoint</Application>
  <PresentationFormat>Произвольный</PresentationFormat>
  <Paragraphs>22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Оксана Саляхова</cp:lastModifiedBy>
  <cp:revision>10</cp:revision>
  <dcterms:created xsi:type="dcterms:W3CDTF">2006-08-16T00:00:00Z</dcterms:created>
  <dcterms:modified xsi:type="dcterms:W3CDTF">2026-06-29T07:13:35Z</dcterms:modified>
</cp:coreProperties>
</file>